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8"/>
  </p:notesMasterIdLst>
  <p:sldIdLst>
    <p:sldId id="273" r:id="rId2"/>
    <p:sldId id="276" r:id="rId3"/>
    <p:sldId id="279" r:id="rId4"/>
    <p:sldId id="278" r:id="rId5"/>
    <p:sldId id="280" r:id="rId6"/>
    <p:sldId id="275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79A15A-C593-4156-AD26-F39128F62ED1}" type="datetimeFigureOut">
              <a:rPr lang="en-US" smtClean="0"/>
              <a:t>1/25/2021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E32891-4994-4A46-95F3-53BC27E67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035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>
            <a:extLst>
              <a:ext uri="{FF2B5EF4-FFF2-40B4-BE49-F238E27FC236}">
                <a16:creationId xmlns:a16="http://schemas.microsoft.com/office/drawing/2014/main" id="{7B7DA0CE-9591-45BC-9CCC-7B63063785D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>
            <a:extLst>
              <a:ext uri="{FF2B5EF4-FFF2-40B4-BE49-F238E27FC236}">
                <a16:creationId xmlns:a16="http://schemas.microsoft.com/office/drawing/2014/main" id="{3A49AC7B-578C-4C3C-8BD8-07E27F20D7B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27652" name="Slide Number Placeholder 3">
            <a:extLst>
              <a:ext uri="{FF2B5EF4-FFF2-40B4-BE49-F238E27FC236}">
                <a16:creationId xmlns:a16="http://schemas.microsoft.com/office/drawing/2014/main" id="{60AED048-0CD7-4840-94E5-3EAA18AD420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8ED93B4-0116-470C-B675-5DB12B7EAA97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>
            <a:extLst>
              <a:ext uri="{FF2B5EF4-FFF2-40B4-BE49-F238E27FC236}">
                <a16:creationId xmlns:a16="http://schemas.microsoft.com/office/drawing/2014/main" id="{127CF0E1-C804-4A0A-97C9-457BBE4FD35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>
            <a:extLst>
              <a:ext uri="{FF2B5EF4-FFF2-40B4-BE49-F238E27FC236}">
                <a16:creationId xmlns:a16="http://schemas.microsoft.com/office/drawing/2014/main" id="{EC58A19E-8F94-4D37-B3D4-FAC834A23CE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28676" name="Slide Number Placeholder 3">
            <a:extLst>
              <a:ext uri="{FF2B5EF4-FFF2-40B4-BE49-F238E27FC236}">
                <a16:creationId xmlns:a16="http://schemas.microsoft.com/office/drawing/2014/main" id="{9E67999C-F7CD-4844-8F05-205D688BB19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DE5D071-03C4-4D46-9371-99B9FF749B38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2A4F3-E70B-450A-8858-E259FF952DD8}" type="slidenum">
              <a:rPr lang="en-US" altLang="en-US" smtClean="0"/>
              <a:pPr/>
              <a:t>‹#›</a:t>
            </a:fld>
            <a:endParaRPr lang="en-US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4689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BC31D-8320-48D7-AEE1-F7B348BFD79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104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4EE51-F19D-4155-BF98-B897DC9E8E8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1438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FBD8E-5AE3-4C5D-ACB2-4A88E18A9E4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9564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EC901-250D-4628-85F8-015AADF4E440}" type="slidenum">
              <a:rPr lang="en-US" altLang="en-US" smtClean="0"/>
              <a:pPr/>
              <a:t>‹#›</a:t>
            </a:fld>
            <a:endParaRPr lang="en-US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6038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7B4CA-F825-4FF9-8E7C-23505827D74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6724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C5664-2D40-4192-B5D1-00BCBCA7C6D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5237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790AA-F9B2-46F6-A965-839223D4B1E9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0126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842F8-0247-43DC-A6F4-7A96FBA21A3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4905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14AA22-C76A-4301-9E2A-1B96C602317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1083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174A6-E6BF-47D5-9129-1678A5C1D3B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0705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8CCE0C3D-9C4A-48C4-8179-558995E22FE6}" type="slidenum">
              <a:rPr lang="en-US" altLang="en-US" smtClean="0"/>
              <a:pPr/>
              <a:t>‹#›</a:t>
            </a:fld>
            <a:endParaRPr lang="en-US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9112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vLz2A1cjPH8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Ikq9AcBcohA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92B483-399F-450F-8CC0-FB4C6D2A86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47775" y="318170"/>
            <a:ext cx="4007218" cy="1828800"/>
          </a:xfrm>
          <a:ln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CS" dirty="0">
                <a:latin typeface="Arial" pitchFamily="34" charset="0"/>
                <a:cs typeface="Arial" pitchFamily="34" charset="0"/>
              </a:rPr>
              <a:t>5.Вежба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483" name="Subtitle 2">
            <a:extLst>
              <a:ext uri="{FF2B5EF4-FFF2-40B4-BE49-F238E27FC236}">
                <a16:creationId xmlns:a16="http://schemas.microsoft.com/office/drawing/2014/main" id="{3DE85F5C-E326-44F4-B646-CE57C6EF3F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95475" y="2447925"/>
            <a:ext cx="8439150" cy="1752600"/>
          </a:xfrm>
        </p:spPr>
        <p:txBody>
          <a:bodyPr>
            <a:normAutofit fontScale="92500" lnSpcReduction="10000"/>
          </a:bodyPr>
          <a:lstStyle/>
          <a:p>
            <a:pPr marR="0" algn="l" eaLnBrk="1" hangingPunct="1"/>
            <a:r>
              <a:rPr lang="en-US" altLang="en-US" sz="4400" dirty="0" err="1">
                <a:latin typeface="Arial" panose="020B0604020202020204" pitchFamily="34" charset="0"/>
                <a:cs typeface="Arial" panose="020B0604020202020204" pitchFamily="34" charset="0"/>
              </a:rPr>
              <a:t>Синтеза</a:t>
            </a:r>
            <a:r>
              <a:rPr lang="en-US" altLang="en-US" sz="4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4400" dirty="0" err="1">
                <a:latin typeface="Arial" panose="020B0604020202020204" pitchFamily="34" charset="0"/>
                <a:cs typeface="Arial" panose="020B0604020202020204" pitchFamily="34" charset="0"/>
              </a:rPr>
              <a:t>протеина</a:t>
            </a:r>
            <a:r>
              <a:rPr lang="en-US" altLang="en-US" sz="4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R="0" algn="l" eaLnBrk="1" hangingPunct="1"/>
            <a:r>
              <a:rPr lang="en-US" altLang="en-US" sz="3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Транскрипција</a:t>
            </a:r>
            <a:endParaRPr lang="en-US" alt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0" algn="l" eaLnBrk="1" hangingPunct="1"/>
            <a:r>
              <a:rPr lang="en-US" altLang="en-US" sz="3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Транслација</a:t>
            </a:r>
            <a:endParaRPr lang="en-US" alt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>
            <a:extLst>
              <a:ext uri="{FF2B5EF4-FFF2-40B4-BE49-F238E27FC236}">
                <a16:creationId xmlns:a16="http://schemas.microsoft.com/office/drawing/2014/main" id="{2D972E11-EC2D-4134-8802-D6E63B970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3388" y="692150"/>
            <a:ext cx="8229600" cy="711200"/>
          </a:xfrm>
        </p:spPr>
        <p:txBody>
          <a:bodyPr>
            <a:normAutofit fontScale="90000"/>
          </a:bodyPr>
          <a:lstStyle/>
          <a:p>
            <a:r>
              <a:rPr lang="sr-Cyrl-RS" altLang="en-US" sz="3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Транскрипција и ф</a:t>
            </a:r>
            <a:r>
              <a:rPr lang="en-US" altLang="en-US" sz="3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азе</a:t>
            </a:r>
            <a:r>
              <a:rPr lang="en-US" altLang="en-US" sz="3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транскрипције</a:t>
            </a:r>
            <a:r>
              <a:rPr lang="en-US" altLang="en-US" sz="3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sp>
        <p:nvSpPr>
          <p:cNvPr id="21507" name="Content Placeholder 2">
            <a:extLst>
              <a:ext uri="{FF2B5EF4-FFF2-40B4-BE49-F238E27FC236}">
                <a16:creationId xmlns:a16="http://schemas.microsoft.com/office/drawing/2014/main" id="{C3620264-4356-480D-9400-457C149ADB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9528" y="1601727"/>
            <a:ext cx="4787900" cy="4176712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None/>
            </a:pPr>
            <a:endParaRPr lang="en-US" altLang="en-US" dirty="0"/>
          </a:p>
          <a:p>
            <a:pPr marL="514350" indent="-514350">
              <a:buFont typeface="Wingdings 2" panose="05020102010507070707" pitchFamily="18" charset="2"/>
              <a:buAutoNum type="arabicPeriod"/>
            </a:pP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Препознавање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повезивање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са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промотором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sr-Cyrl-R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молекулу </a:t>
            </a:r>
            <a:r>
              <a:rPr lang="en-US" altLang="en-US" sz="2400">
                <a:latin typeface="Arial" panose="020B0604020202020204" pitchFamily="34" charset="0"/>
                <a:cs typeface="Arial" panose="020B0604020202020204" pitchFamily="34" charset="0"/>
              </a:rPr>
              <a:t>ДНК </a:t>
            </a:r>
            <a:endParaRPr lang="en-US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Wingdings 2" panose="05020102010507070707" pitchFamily="18" charset="2"/>
              <a:buAutoNum type="arabicPeriod"/>
            </a:pPr>
            <a:endParaRPr lang="en-US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Wingdings 2" panose="05020102010507070707" pitchFamily="18" charset="2"/>
              <a:buAutoNum type="arabicPeriod"/>
            </a:pP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Иницијација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транскрипције</a:t>
            </a:r>
            <a:endParaRPr lang="en-US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Wingdings 2" panose="05020102010507070707" pitchFamily="18" charset="2"/>
              <a:buAutoNum type="arabicPeriod"/>
            </a:pPr>
            <a:endParaRPr lang="en-US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Wingdings 2" panose="05020102010507070707" pitchFamily="18" charset="2"/>
              <a:buAutoNum type="arabicPeriod"/>
            </a:pP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Елонгација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РНК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молекула</a:t>
            </a:r>
            <a:endParaRPr lang="en-US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Wingdings 2" panose="05020102010507070707" pitchFamily="18" charset="2"/>
              <a:buAutoNum type="arabicPeriod"/>
            </a:pPr>
            <a:endParaRPr lang="en-US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Wingdings 2" panose="05020102010507070707" pitchFamily="18" charset="2"/>
              <a:buAutoNum type="arabicPeriod"/>
            </a:pP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Терминација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транскрипције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514350" indent="-514350">
              <a:buNone/>
            </a:pP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    -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самотерминација</a:t>
            </a:r>
            <a:endParaRPr lang="en-US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None/>
            </a:pP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    -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помоћу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rho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протеина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altLang="en-US" sz="2400" dirty="0"/>
              <a:t>     </a:t>
            </a:r>
          </a:p>
        </p:txBody>
      </p:sp>
      <p:pic>
        <p:nvPicPr>
          <p:cNvPr id="21508" name="Picture 4" descr="Transcription">
            <a:extLst>
              <a:ext uri="{FF2B5EF4-FFF2-40B4-BE49-F238E27FC236}">
                <a16:creationId xmlns:a16="http://schemas.microsoft.com/office/drawing/2014/main" id="{BE6C6A6D-A5F4-49AC-834A-00C49F879C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7133" y="1868170"/>
            <a:ext cx="3963665" cy="429768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>
            <a:extLst>
              <a:ext uri="{FF2B5EF4-FFF2-40B4-BE49-F238E27FC236}">
                <a16:creationId xmlns:a16="http://schemas.microsoft.com/office/drawing/2014/main" id="{CD7DAC11-EF00-4DE0-9302-01027AF9C9A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855912" y="2099291"/>
            <a:ext cx="5834063" cy="1161033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n-US" dirty="0">
                <a:hlinkClick r:id="rId2"/>
              </a:rPr>
              <a:t>https://www.youtube.com/watch?v=vLz2A1cjPH8</a:t>
            </a:r>
            <a:endParaRPr lang="sr-Cyrl-RS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4E1923D-B3B0-4CAC-B5DF-D36FCC3B87E1}"/>
              </a:ext>
            </a:extLst>
          </p:cNvPr>
          <p:cNvSpPr/>
          <p:nvPr/>
        </p:nvSpPr>
        <p:spPr>
          <a:xfrm>
            <a:off x="2855913" y="476251"/>
            <a:ext cx="5834062" cy="5048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sr-Cyrl-RS" sz="2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Анимација транскрипције</a:t>
            </a:r>
            <a:endParaRPr lang="en-US" sz="2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>
            <a:extLst>
              <a:ext uri="{FF2B5EF4-FFF2-40B4-BE49-F238E27FC236}">
                <a16:creationId xmlns:a16="http://schemas.microsoft.com/office/drawing/2014/main" id="{C9FFF115-3303-4FAD-9A99-E9EFD33274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3388" y="692150"/>
            <a:ext cx="8229600" cy="711200"/>
          </a:xfrm>
        </p:spPr>
        <p:txBody>
          <a:bodyPr/>
          <a:lstStyle/>
          <a:p>
            <a:r>
              <a:rPr lang="sr-Cyrl-RS" altLang="en-US" sz="3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Транслација и ф</a:t>
            </a:r>
            <a:r>
              <a:rPr lang="en-US" altLang="en-US" sz="3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азе</a:t>
            </a:r>
            <a:r>
              <a:rPr lang="en-US" altLang="en-US" sz="3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транслације</a:t>
            </a:r>
            <a:r>
              <a:rPr lang="en-US" altLang="en-US" sz="3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sp>
        <p:nvSpPr>
          <p:cNvPr id="23555" name="Content Placeholder 2">
            <a:extLst>
              <a:ext uri="{FF2B5EF4-FFF2-40B4-BE49-F238E27FC236}">
                <a16:creationId xmlns:a16="http://schemas.microsoft.com/office/drawing/2014/main" id="{EE4CDEDB-E2B9-40FE-9BFC-AD55D8E801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1935163"/>
            <a:ext cx="8229600" cy="2646362"/>
          </a:xfrm>
        </p:spPr>
        <p:txBody>
          <a:bodyPr/>
          <a:lstStyle/>
          <a:p>
            <a:pPr marL="514350" indent="-514350">
              <a:buFont typeface="Wingdings 2" panose="05020102010507070707" pitchFamily="18" charset="2"/>
              <a:buAutoNum type="arabicPeriod"/>
            </a:pPr>
            <a:r>
              <a:rPr lang="en-US" altLang="en-US">
                <a:latin typeface="Arial" panose="020B0604020202020204" pitchFamily="34" charset="0"/>
                <a:cs typeface="Arial" panose="020B0604020202020204" pitchFamily="34" charset="0"/>
              </a:rPr>
              <a:t>Активација и повезивање а.к.  са тРНК</a:t>
            </a:r>
          </a:p>
          <a:p>
            <a:pPr marL="514350" indent="-514350">
              <a:buFont typeface="Wingdings 2" panose="05020102010507070707" pitchFamily="18" charset="2"/>
              <a:buAutoNum type="arabicPeriod"/>
            </a:pPr>
            <a:r>
              <a:rPr lang="en-US" altLang="en-US">
                <a:latin typeface="Arial" panose="020B0604020202020204" pitchFamily="34" charset="0"/>
                <a:cs typeface="Arial" panose="020B0604020202020204" pitchFamily="34" charset="0"/>
              </a:rPr>
              <a:t>Иницијација транслације </a:t>
            </a:r>
          </a:p>
          <a:p>
            <a:pPr marL="514350" indent="-514350">
              <a:buFont typeface="Wingdings 2" panose="05020102010507070707" pitchFamily="18" charset="2"/>
              <a:buAutoNum type="arabicPeriod"/>
            </a:pPr>
            <a:r>
              <a:rPr lang="en-US" altLang="en-US">
                <a:latin typeface="Arial" panose="020B0604020202020204" pitchFamily="34" charset="0"/>
                <a:cs typeface="Arial" panose="020B0604020202020204" pitchFamily="34" charset="0"/>
              </a:rPr>
              <a:t>Елонгација полипептида</a:t>
            </a:r>
          </a:p>
          <a:p>
            <a:pPr marL="514350" indent="-514350">
              <a:buFont typeface="Wingdings 2" panose="05020102010507070707" pitchFamily="18" charset="2"/>
              <a:buAutoNum type="arabicPeriod"/>
            </a:pPr>
            <a:r>
              <a:rPr lang="en-US" altLang="en-US">
                <a:latin typeface="Arial" panose="020B0604020202020204" pitchFamily="34" charset="0"/>
                <a:cs typeface="Arial" panose="020B0604020202020204" pitchFamily="34" charset="0"/>
              </a:rPr>
              <a:t>Терминација транслације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>
            <a:extLst>
              <a:ext uri="{FF2B5EF4-FFF2-40B4-BE49-F238E27FC236}">
                <a16:creationId xmlns:a16="http://schemas.microsoft.com/office/drawing/2014/main" id="{188EFB6C-0910-458E-B2B7-678AE10A8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2314" y="1"/>
            <a:ext cx="8218487" cy="1514475"/>
          </a:xfrm>
        </p:spPr>
        <p:txBody>
          <a:bodyPr/>
          <a:lstStyle/>
          <a:p>
            <a:pPr algn="ctr"/>
            <a:r>
              <a:rPr lang="en-US" altLang="en-US" sz="3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Иницијација</a:t>
            </a:r>
            <a:r>
              <a:rPr lang="en-US" altLang="en-US" sz="3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транслације</a:t>
            </a:r>
            <a:r>
              <a:rPr lang="sr-Cyrl-RS" altLang="en-US" sz="3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(1)</a:t>
            </a:r>
            <a:r>
              <a:rPr lang="en-US" altLang="en-US" sz="3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и </a:t>
            </a:r>
            <a:r>
              <a:rPr lang="en-US" altLang="en-US" sz="3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елонгација</a:t>
            </a:r>
            <a:r>
              <a:rPr lang="en-US" altLang="en-US" sz="3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полипептида</a:t>
            </a:r>
            <a:r>
              <a:rPr lang="sr-Cyrl-RS" altLang="en-US" sz="3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(2)</a:t>
            </a:r>
            <a:endParaRPr lang="en-US" altLang="en-US" sz="3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579" name="Picture 3" descr="translation_initiation">
            <a:extLst>
              <a:ext uri="{FF2B5EF4-FFF2-40B4-BE49-F238E27FC236}">
                <a16:creationId xmlns:a16="http://schemas.microsoft.com/office/drawing/2014/main" id="{204547AA-0DCC-41D5-8E17-7B552F72B593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79650" y="1844675"/>
            <a:ext cx="3168650" cy="4433888"/>
          </a:xfrm>
          <a:noFill/>
          <a:ln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24580" name="Picture 2" descr="5translation">
            <a:extLst>
              <a:ext uri="{FF2B5EF4-FFF2-40B4-BE49-F238E27FC236}">
                <a16:creationId xmlns:a16="http://schemas.microsoft.com/office/drawing/2014/main" id="{C26D7CDF-B4E0-4415-9C37-9025121B9F98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33353" y="1844675"/>
            <a:ext cx="3673475" cy="4433888"/>
          </a:xfrm>
          <a:noFill/>
          <a:ln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A4F7DE1-D145-48FE-A7B2-6897B84E10CC}"/>
              </a:ext>
            </a:extLst>
          </p:cNvPr>
          <p:cNvSpPr/>
          <p:nvPr/>
        </p:nvSpPr>
        <p:spPr>
          <a:xfrm>
            <a:off x="1447060" y="1844675"/>
            <a:ext cx="761568" cy="3873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dirty="0"/>
              <a:t>1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72F3F07-623D-484E-A4AB-0D9EF9374230}"/>
              </a:ext>
            </a:extLst>
          </p:cNvPr>
          <p:cNvSpPr/>
          <p:nvPr/>
        </p:nvSpPr>
        <p:spPr>
          <a:xfrm>
            <a:off x="5672831" y="1844675"/>
            <a:ext cx="612559" cy="2948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dirty="0"/>
              <a:t>2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>
            <a:extLst>
              <a:ext uri="{FF2B5EF4-FFF2-40B4-BE49-F238E27FC236}">
                <a16:creationId xmlns:a16="http://schemas.microsoft.com/office/drawing/2014/main" id="{93A8848C-F8D2-4C94-B695-1CE667B07EA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045041" y="2059619"/>
            <a:ext cx="5361197" cy="1500327"/>
          </a:xfrm>
          <a:solidFill>
            <a:schemeClr val="accent2"/>
          </a:solidFill>
        </p:spPr>
        <p:txBody>
          <a:bodyPr>
            <a:normAutofit fontScale="92500" lnSpcReduction="20000"/>
          </a:bodyPr>
          <a:lstStyle/>
          <a:p>
            <a:pPr eaLnBrk="1" hangingPunct="1">
              <a:buFontTx/>
              <a:buNone/>
            </a:pPr>
            <a:endParaRPr lang="en-US" altLang="en-US" dirty="0"/>
          </a:p>
          <a:p>
            <a:pPr eaLnBrk="1" hangingPunct="1">
              <a:buFontTx/>
              <a:buNone/>
            </a:pPr>
            <a:r>
              <a:rPr lang="en-US" altLang="en-US" dirty="0">
                <a:hlinkClick r:id="rId2"/>
              </a:rPr>
              <a:t>https://www.youtube.com/watch?v=Ikq9AcBcohA</a:t>
            </a:r>
            <a:endParaRPr lang="sr-Cyrl-RS" altLang="en-US" dirty="0"/>
          </a:p>
          <a:p>
            <a:pPr eaLnBrk="1" hangingPunct="1">
              <a:buFontTx/>
              <a:buNone/>
            </a:pPr>
            <a:endParaRPr lang="en-US" altLang="en-US" dirty="0"/>
          </a:p>
          <a:p>
            <a:pPr eaLnBrk="1" hangingPunct="1">
              <a:buFontTx/>
              <a:buNone/>
            </a:pPr>
            <a:r>
              <a:rPr lang="en-US" altLang="en-US" dirty="0"/>
              <a:t> </a:t>
            </a:r>
          </a:p>
          <a:p>
            <a:pPr eaLnBrk="1" hangingPunct="1">
              <a:buFontTx/>
              <a:buNone/>
            </a:pPr>
            <a:endParaRPr lang="en-US" altLang="en-US" dirty="0"/>
          </a:p>
          <a:p>
            <a:pPr eaLnBrk="1" hangingPunct="1">
              <a:buFontTx/>
              <a:buNone/>
            </a:pPr>
            <a:endParaRPr lang="en-US" alt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35BD714-8EE7-4102-A9FD-C51C3EE1A0CA}"/>
              </a:ext>
            </a:extLst>
          </p:cNvPr>
          <p:cNvSpPr/>
          <p:nvPr/>
        </p:nvSpPr>
        <p:spPr>
          <a:xfrm>
            <a:off x="3719513" y="620713"/>
            <a:ext cx="4679950" cy="647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sr-Cyrl-RS" sz="2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Анимација транслације</a:t>
            </a:r>
            <a:endParaRPr lang="en-US" sz="2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10</TotalTime>
  <Words>105</Words>
  <Application>Microsoft Office PowerPoint</Application>
  <PresentationFormat>Widescreen</PresentationFormat>
  <Paragraphs>32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 2</vt:lpstr>
      <vt:lpstr>Retrospect</vt:lpstr>
      <vt:lpstr>5.Вежба </vt:lpstr>
      <vt:lpstr>Транскрипција и фазе транскрипције:</vt:lpstr>
      <vt:lpstr>PowerPoint Presentation</vt:lpstr>
      <vt:lpstr>Транслација и фазе транслације:</vt:lpstr>
      <vt:lpstr>Иницијација транслације (1)  и елонгација полипептида (2)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Olivera Milošević-Đorđević</dc:creator>
  <cp:lastModifiedBy>Olivera Milošević-Đorđević</cp:lastModifiedBy>
  <cp:revision>4</cp:revision>
  <dcterms:created xsi:type="dcterms:W3CDTF">2021-01-14T12:13:36Z</dcterms:created>
  <dcterms:modified xsi:type="dcterms:W3CDTF">2021-01-25T09:18:52Z</dcterms:modified>
</cp:coreProperties>
</file>